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2111-20A8-4E7B-B1FC-8F912040358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703B-5AFB-46A4-B5AE-3A9D81AD7D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55203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2111-20A8-4E7B-B1FC-8F912040358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703B-5AFB-46A4-B5AE-3A9D81AD7D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1064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2111-20A8-4E7B-B1FC-8F912040358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703B-5AFB-46A4-B5AE-3A9D81AD7D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09838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2111-20A8-4E7B-B1FC-8F912040358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703B-5AFB-46A4-B5AE-3A9D81AD7D36}" type="slidenum">
              <a:rPr lang="ar-IQ" smtClean="0"/>
              <a:t>‹#›</a:t>
            </a:fld>
            <a:endParaRPr lang="ar-IQ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1639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2111-20A8-4E7B-B1FC-8F912040358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703B-5AFB-46A4-B5AE-3A9D81AD7D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0990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2111-20A8-4E7B-B1FC-8F912040358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703B-5AFB-46A4-B5AE-3A9D81AD7D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1674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2111-20A8-4E7B-B1FC-8F912040358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703B-5AFB-46A4-B5AE-3A9D81AD7D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3939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2111-20A8-4E7B-B1FC-8F912040358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703B-5AFB-46A4-B5AE-3A9D81AD7D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9854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2111-20A8-4E7B-B1FC-8F912040358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703B-5AFB-46A4-B5AE-3A9D81AD7D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90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2111-20A8-4E7B-B1FC-8F912040358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703B-5AFB-46A4-B5AE-3A9D81AD7D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743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2111-20A8-4E7B-B1FC-8F912040358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703B-5AFB-46A4-B5AE-3A9D81AD7D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44329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2111-20A8-4E7B-B1FC-8F912040358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703B-5AFB-46A4-B5AE-3A9D81AD7D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5616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2111-20A8-4E7B-B1FC-8F912040358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703B-5AFB-46A4-B5AE-3A9D81AD7D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3080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2111-20A8-4E7B-B1FC-8F912040358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703B-5AFB-46A4-B5AE-3A9D81AD7D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5444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2111-20A8-4E7B-B1FC-8F912040358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703B-5AFB-46A4-B5AE-3A9D81AD7D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6140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2111-20A8-4E7B-B1FC-8F912040358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703B-5AFB-46A4-B5AE-3A9D81AD7D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265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2111-20A8-4E7B-B1FC-8F912040358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703B-5AFB-46A4-B5AE-3A9D81AD7D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959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9E12111-20A8-4E7B-B1FC-8F912040358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7703B-5AFB-46A4-B5AE-3A9D81AD7D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039526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آفات خزن عملي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المحاضرة الرابعة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50013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300252"/>
            <a:ext cx="8946541" cy="5948148"/>
          </a:xfrm>
        </p:spPr>
        <p:txBody>
          <a:bodyPr>
            <a:normAutofit lnSpcReduction="10000"/>
          </a:bodyPr>
          <a:lstStyle/>
          <a:p>
            <a:r>
              <a:rPr lang="ar-SA" b="1" dirty="0"/>
              <a:t>فحص الحبوب و المواد المخزونة (</a:t>
            </a:r>
            <a:r>
              <a:rPr lang="en-US" b="1" dirty="0"/>
              <a:t>Inspection of grains and stored products</a:t>
            </a:r>
            <a:r>
              <a:rPr lang="ar-SA" b="1" dirty="0"/>
              <a:t>)</a:t>
            </a:r>
            <a:endParaRPr lang="en-US" dirty="0"/>
          </a:p>
          <a:p>
            <a:r>
              <a:rPr lang="ar-SA" b="1" dirty="0"/>
              <a:t>    </a:t>
            </a:r>
            <a:r>
              <a:rPr lang="ar-SA" dirty="0"/>
              <a:t>يعتبر فحص الحبوب و المواد المخزونة الأخرى هي و عبواتها و مبنى التخزين و وسائل النقل أمرا" مهما" , إذ يجب الكشف على الإصابة الحشرية أو الفطرية في وقت مبكر من الأمور المهمة لتلافي وقوع خسائر كبيرة في المواد المخزونة .</a:t>
            </a:r>
            <a:endParaRPr lang="en-US" dirty="0"/>
          </a:p>
          <a:p>
            <a:r>
              <a:rPr lang="ar-SA" dirty="0"/>
              <a:t>    و يمكن إستخدام المصائد بأنواعها كالمصائد الضوئية و مصائد اللصق و الشفط و الورق المتعرج و محلول الصابون لأخذ فكرة عن الكثافة العددية للحشرات داخل المخزن . و تؤخذ عينات من الحبوب أو المواد المخزونة ثم يتم فحصها لتقدير الآتي :</a:t>
            </a:r>
            <a:endParaRPr lang="en-US" dirty="0"/>
          </a:p>
          <a:p>
            <a:pPr lvl="0"/>
            <a:r>
              <a:rPr lang="ar-SA" dirty="0"/>
              <a:t>النسبة المئوية للإصابة الحشرية .</a:t>
            </a:r>
            <a:endParaRPr lang="en-US" dirty="0"/>
          </a:p>
          <a:p>
            <a:pPr lvl="0"/>
            <a:r>
              <a:rPr lang="ar-SA" dirty="0"/>
              <a:t>تحديد انواع الحشرات و الكثافة العددية لها .</a:t>
            </a:r>
            <a:endParaRPr lang="en-US" dirty="0"/>
          </a:p>
          <a:p>
            <a:pPr lvl="0"/>
            <a:r>
              <a:rPr lang="ar-SA" dirty="0"/>
              <a:t>النسبة المئوية للشوائب و نسبة الكسر .</a:t>
            </a:r>
            <a:endParaRPr lang="en-US" dirty="0"/>
          </a:p>
          <a:p>
            <a:pPr lvl="0"/>
            <a:r>
              <a:rPr lang="ar-SA" dirty="0"/>
              <a:t>المحتوى المائي للحبوب .</a:t>
            </a:r>
            <a:endParaRPr lang="en-US" dirty="0"/>
          </a:p>
          <a:p>
            <a:pPr lvl="0"/>
            <a:r>
              <a:rPr lang="ar-SA" dirty="0"/>
              <a:t>النسبة المئوية للإصابة الفطرية .</a:t>
            </a:r>
            <a:endParaRPr lang="en-US" dirty="0"/>
          </a:p>
          <a:p>
            <a:r>
              <a:rPr lang="ar-SA" dirty="0"/>
              <a:t>هناك بعض الأجهزة التي تستخدم لأخذ العينات منها :</a:t>
            </a:r>
            <a:endParaRPr lang="en-US" dirty="0"/>
          </a:p>
          <a:p>
            <a:pPr lvl="0"/>
            <a:r>
              <a:rPr lang="ar-SA" b="1" dirty="0"/>
              <a:t>قلم العينات (</a:t>
            </a:r>
            <a:r>
              <a:rPr lang="en-US" b="1" dirty="0"/>
              <a:t>(Spear </a:t>
            </a:r>
            <a:r>
              <a:rPr lang="ar-SA" b="1" dirty="0"/>
              <a:t>:</a:t>
            </a:r>
            <a:r>
              <a:rPr lang="ar-SA" dirty="0"/>
              <a:t> أكثر الأجهزة شيوعا" لفحص حبوب النجيليات و هو قطعة مخروطية معدنية مجوفة (من النحاس أو الألمنيوم) طولها 30 سم و ذو طرف مدبب و الطرف الآخر عريض قطره (2.5-3) سم و يكون أحد الأطراف مفتوح و الآخر مغلق , إذ يدفع داخل كيس الحبوب و تجمع العينة بداخله ثم تفحص 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62469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955" y="4509637"/>
            <a:ext cx="8105775" cy="19240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1194" y="474345"/>
            <a:ext cx="1119116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ar-SA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عصا العينات (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(Sampling stick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b="1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ar-SA" dirty="0">
                <a:latin typeface="Times New Roman" panose="02020603050405020304" pitchFamily="18" charset="0"/>
                <a:ea typeface="Calibri" panose="020F0502020204030204" pitchFamily="34" charset="0"/>
              </a:rPr>
              <a:t>عبارة عن انبوبتين متداخلتين من النحاس طولهما حوالي متر و قطرهما 2.5 سم و تكون ذات طرف مدبب و يحمل الطرف الآخر مقبضا" . و قد تكون العصا ذات ثلاث غرف (قمم) طول كل منهما (20-25) سم أو تكون ذات غرف (11 غرفة) منفصلة إذ يصل طولها في الحالة الأخيرة 1.5 متر , إذ تستخدم لأخذ العينات من أكوام الحبوب الموجودة في عربات السكك الحديدية أو </a:t>
            </a:r>
            <a:r>
              <a:rPr lang="ar-S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عنابر</a:t>
            </a:r>
            <a:r>
              <a:rPr lang="ar-SA" dirty="0">
                <a:latin typeface="Times New Roman" panose="02020603050405020304" pitchFamily="18" charset="0"/>
                <a:ea typeface="Calibri" panose="020F0502020204030204" pitchFamily="34" charset="0"/>
              </a:rPr>
              <a:t> السفن أو الصوامع 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ar-SA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عصا الأعماق (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(Deep layers sampling stick</a:t>
            </a:r>
            <a:r>
              <a:rPr lang="ar-SA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ar-S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ذراع طويلة تتكون من عدة وصلات تنتهي بوعاء أسطواني مدبب الطرف . و للوعاء غطاء سائب يتصل بالذراع . و تستخدم للحصول على عينات من الحبوب من أعماق قد تصل الى 3 متر . عند دفع العصا داخل الحبوب يغلق الوعاء فإذا ما وصل الى العمق المطلوب انفتح الغطاء بمجرد سحب العصا للأعلى و يمتلئ بالحبوب 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SA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جهاز بليكان (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Pelikan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aparatus</a:t>
            </a:r>
            <a:r>
              <a:rPr lang="ar-IQ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:</a:t>
            </a:r>
            <a:r>
              <a:rPr lang="ar-IQ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و هو عبارة عن وعاء لأخذ العينات للحبوب أثناء سريانها على الحزام الناقل في طريقها الى داخل الصومعة أو أثناء تفريغ السفن 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401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18364"/>
            <a:ext cx="8946541" cy="6030035"/>
          </a:xfrm>
        </p:spPr>
        <p:txBody>
          <a:bodyPr>
            <a:normAutofit fontScale="92500" lnSpcReduction="10000"/>
          </a:bodyPr>
          <a:lstStyle/>
          <a:p>
            <a:r>
              <a:rPr lang="ar-SA" b="1" dirty="0"/>
              <a:t>طرق أخذ العينات </a:t>
            </a:r>
            <a:r>
              <a:rPr lang="ar-IQ" b="1" dirty="0"/>
              <a:t> :</a:t>
            </a:r>
            <a:endParaRPr lang="en-US" dirty="0"/>
          </a:p>
          <a:p>
            <a:pPr lvl="0"/>
            <a:r>
              <a:rPr lang="ar-IQ" b="1" dirty="0"/>
              <a:t>أخذ العينات من الحبوب السائبة (القلة) في شكل أكوام </a:t>
            </a:r>
            <a:r>
              <a:rPr lang="en-US" b="1" dirty="0"/>
              <a:t>Storage in bulk </a:t>
            </a:r>
            <a:endParaRPr lang="en-US" dirty="0"/>
          </a:p>
          <a:p>
            <a:r>
              <a:rPr lang="ar-SA" b="1" dirty="0"/>
              <a:t>    </a:t>
            </a:r>
            <a:r>
              <a:rPr lang="ar-SA" dirty="0"/>
              <a:t>تؤخذ الحبوب بواسطة عصا العينات من ثلاثة إرتفاعات </a:t>
            </a:r>
            <a:r>
              <a:rPr lang="ar-IQ" dirty="0"/>
              <a:t>(أعلى و وسط و قرب القاعدة) و من الجهات الأربعة . و تخلط العيات خلطا" جيدا" و يتم فردها بشكل دائري و تقسم الى 4 أقسام متساوية و يؤخذ منها أي قسمين متقابلين و يستبعد الآخران .</a:t>
            </a:r>
            <a:endParaRPr lang="en-US" dirty="0"/>
          </a:p>
          <a:p>
            <a:r>
              <a:rPr lang="ar-IQ" dirty="0"/>
              <a:t>    تكرر العملية في العينة عدة مرات الى أن نحصل على عينة وزنها نصف أو كيلوغرام . تعبأ العينة في كيس من القماش و توضع معها بطاقة تحتوي البيانات اللازمة . و تفحص في نفس اليوم لتقدير نسبة الإصابة . و يوضع جزء من العينةفي علب محكمة من الصفيح أو الألومنيوم .</a:t>
            </a:r>
            <a:endParaRPr lang="en-US" dirty="0"/>
          </a:p>
          <a:p>
            <a:pPr lvl="0"/>
            <a:r>
              <a:rPr lang="ar-IQ" b="1" dirty="0"/>
              <a:t>الحبوب المعبأة في أكياس </a:t>
            </a:r>
            <a:r>
              <a:rPr lang="en-US" b="1" dirty="0"/>
              <a:t>Storage bags</a:t>
            </a:r>
            <a:endParaRPr lang="en-US" dirty="0"/>
          </a:p>
          <a:p>
            <a:r>
              <a:rPr lang="ar-IQ" b="1" dirty="0"/>
              <a:t>    </a:t>
            </a:r>
            <a:r>
              <a:rPr lang="ar-IQ" dirty="0"/>
              <a:t>تؤخذ عينات متساوية من عدد من الاكياس دون تحيز , تخلط العينات مع بعضها و تعامل كما سبق .</a:t>
            </a:r>
            <a:endParaRPr lang="en-US" dirty="0"/>
          </a:p>
          <a:p>
            <a:pPr lvl="0"/>
            <a:r>
              <a:rPr lang="ar-IQ" b="1" dirty="0"/>
              <a:t>الحبوب المعبأة في صوامع </a:t>
            </a:r>
            <a:r>
              <a:rPr lang="en-US" b="1" dirty="0"/>
              <a:t>Storage in silos</a:t>
            </a:r>
            <a:endParaRPr lang="en-US" dirty="0"/>
          </a:p>
          <a:p>
            <a:r>
              <a:rPr lang="ar-IQ" dirty="0"/>
              <a:t>    تؤخذ عينات على خمسة (5) فترات منتظمة أثناء التفريغ .</a:t>
            </a:r>
            <a:endParaRPr lang="en-US" dirty="0"/>
          </a:p>
          <a:p>
            <a:pPr lvl="0"/>
            <a:r>
              <a:rPr lang="ar-IQ" b="1" dirty="0"/>
              <a:t>الفواكه المجففة (التمور و التين)</a:t>
            </a:r>
            <a:endParaRPr lang="en-US" dirty="0"/>
          </a:p>
          <a:p>
            <a:r>
              <a:rPr lang="ar-IQ" b="1" dirty="0"/>
              <a:t>    </a:t>
            </a:r>
            <a:r>
              <a:rPr lang="ar-IQ" dirty="0"/>
              <a:t>إذا كانت سائبة في شكل اكوام تؤخذ عدة عينات عشوائية الوزن للإرتفاعات و الأعماق المختلفة و الإتجاهات لكل كومة ثم تخلط مع بعضها . ثم يتم فحصها أو فحص عينة منها .</a:t>
            </a:r>
            <a:endParaRPr lang="en-US" dirty="0"/>
          </a:p>
          <a:p>
            <a:r>
              <a:rPr lang="ar-IQ" dirty="0"/>
              <a:t>    أما إذا كانت معبأة في أكياس من الورق أو صناديق من الكارتون , فتؤخذ عينات عشوائية من عدد من العبوات و تخلط مع بعضها و تفحص عينة منها 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5673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103312" y="382138"/>
            <a:ext cx="8946541" cy="5866262"/>
          </a:xfrm>
        </p:spPr>
        <p:txBody>
          <a:bodyPr/>
          <a:lstStyle/>
          <a:p>
            <a:r>
              <a:rPr lang="ar-IQ" b="1" dirty="0"/>
              <a:t>أنواع الفحص </a:t>
            </a:r>
            <a:endParaRPr lang="en-US" dirty="0"/>
          </a:p>
          <a:p>
            <a:pPr lvl="0"/>
            <a:r>
              <a:rPr lang="ar-IQ" b="1" dirty="0"/>
              <a:t>فحص عام :</a:t>
            </a:r>
            <a:r>
              <a:rPr lang="ar-IQ" dirty="0"/>
              <a:t> و يجرى بإنتظام .</a:t>
            </a:r>
            <a:endParaRPr lang="en-US" dirty="0"/>
          </a:p>
          <a:p>
            <a:pPr lvl="0"/>
            <a:r>
              <a:rPr lang="ar-IQ" b="1" dirty="0"/>
              <a:t>فحص العينات :</a:t>
            </a:r>
            <a:r>
              <a:rPr lang="ar-IQ" dirty="0"/>
              <a:t> و يجرى في بداية التخزين و مرة عند نهاية فترة التخزين على الأقل .</a:t>
            </a:r>
            <a:endParaRPr lang="en-US" dirty="0"/>
          </a:p>
          <a:p>
            <a:pPr lvl="0"/>
            <a:r>
              <a:rPr lang="ar-IQ" b="1" dirty="0"/>
              <a:t>فحص المبنى :</a:t>
            </a:r>
            <a:r>
              <a:rPr lang="ar-IQ" dirty="0"/>
              <a:t> و يجرى بإنتظام . إذ يتم فحص المخزن أو المطحن و جدرانه و سقفه و أعمدته و آلاته .</a:t>
            </a:r>
            <a:endParaRPr lang="en-US" dirty="0"/>
          </a:p>
          <a:p>
            <a:r>
              <a:rPr lang="ar-IQ" dirty="0"/>
              <a:t>و تقدر درجة الإصابة بعد الفحص للأنواع الثلاثة من خلال المقاييس الآتية :</a:t>
            </a:r>
            <a:endParaRPr lang="en-US" dirty="0"/>
          </a:p>
          <a:p>
            <a:pPr lvl="0"/>
            <a:r>
              <a:rPr lang="ar-IQ" b="1" dirty="0"/>
              <a:t>خفيفة </a:t>
            </a:r>
            <a:r>
              <a:rPr lang="en-US" b="1" dirty="0"/>
              <a:t>Light</a:t>
            </a:r>
            <a:r>
              <a:rPr lang="ar-IQ" b="1" dirty="0"/>
              <a:t> :</a:t>
            </a:r>
            <a:r>
              <a:rPr lang="ar-IQ" dirty="0"/>
              <a:t> و ترمز بالحرف </a:t>
            </a:r>
            <a:r>
              <a:rPr lang="en-US" dirty="0"/>
              <a:t>L</a:t>
            </a:r>
            <a:r>
              <a:rPr lang="ar-IQ" dirty="0"/>
              <a:t> أو خ .</a:t>
            </a:r>
            <a:endParaRPr lang="en-US" dirty="0"/>
          </a:p>
          <a:p>
            <a:pPr lvl="0"/>
            <a:r>
              <a:rPr lang="ar-IQ" b="1" dirty="0"/>
              <a:t>متوسطة </a:t>
            </a:r>
            <a:r>
              <a:rPr lang="en-US" b="1" dirty="0"/>
              <a:t>Medium</a:t>
            </a:r>
            <a:r>
              <a:rPr lang="en-US" dirty="0"/>
              <a:t> </a:t>
            </a:r>
            <a:r>
              <a:rPr lang="ar-IQ" b="1" dirty="0"/>
              <a:t>:</a:t>
            </a:r>
            <a:r>
              <a:rPr lang="ar-IQ" dirty="0"/>
              <a:t> و ترمز بالحرف </a:t>
            </a:r>
            <a:r>
              <a:rPr lang="en-US" dirty="0"/>
              <a:t>M</a:t>
            </a:r>
            <a:r>
              <a:rPr lang="ar-IQ" dirty="0"/>
              <a:t> أو م .</a:t>
            </a:r>
            <a:endParaRPr lang="en-US" dirty="0"/>
          </a:p>
          <a:p>
            <a:pPr lvl="0"/>
            <a:r>
              <a:rPr lang="ar-IQ" b="1" dirty="0"/>
              <a:t>شديدة </a:t>
            </a:r>
            <a:r>
              <a:rPr lang="en-US" b="1" dirty="0"/>
              <a:t>Heavy </a:t>
            </a:r>
            <a:r>
              <a:rPr lang="ar-IQ" b="1" dirty="0"/>
              <a:t>:</a:t>
            </a:r>
            <a:r>
              <a:rPr lang="ar-IQ" dirty="0"/>
              <a:t> و ترمز بالحرف </a:t>
            </a:r>
            <a:r>
              <a:rPr lang="en-US" dirty="0"/>
              <a:t>H</a:t>
            </a:r>
            <a:r>
              <a:rPr lang="ar-IQ" dirty="0"/>
              <a:t> أو ش .</a:t>
            </a:r>
            <a:endParaRPr lang="en-US" dirty="0"/>
          </a:p>
          <a:p>
            <a:pPr lvl="0"/>
            <a:r>
              <a:rPr lang="ar-IQ" b="1" dirty="0"/>
              <a:t>شديدة جدا" </a:t>
            </a:r>
            <a:r>
              <a:rPr lang="en-US" b="1" dirty="0"/>
              <a:t>Very Heavy</a:t>
            </a:r>
            <a:r>
              <a:rPr lang="ar-IQ" b="1" dirty="0"/>
              <a:t> :</a:t>
            </a:r>
            <a:r>
              <a:rPr lang="ar-IQ" dirty="0"/>
              <a:t> و ترمز بالحرف </a:t>
            </a:r>
            <a:r>
              <a:rPr lang="en-US" dirty="0"/>
              <a:t>VH</a:t>
            </a:r>
            <a:r>
              <a:rPr lang="ar-IQ" dirty="0"/>
              <a:t> أو ش ج 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286197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</TotalTime>
  <Words>726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Wingdings 3</vt:lpstr>
      <vt:lpstr>Ion</vt:lpstr>
      <vt:lpstr>آفات خزن عملي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آفات خزن عملي</dc:title>
  <dc:creator>City Centre</dc:creator>
  <cp:lastModifiedBy>City Centre</cp:lastModifiedBy>
  <cp:revision>4</cp:revision>
  <dcterms:created xsi:type="dcterms:W3CDTF">2018-03-09T08:27:26Z</dcterms:created>
  <dcterms:modified xsi:type="dcterms:W3CDTF">2018-03-09T08:30:22Z</dcterms:modified>
</cp:coreProperties>
</file>